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64" r:id="rId3"/>
    <p:sldId id="285" r:id="rId4"/>
    <p:sldId id="258" r:id="rId5"/>
    <p:sldId id="259" r:id="rId6"/>
    <p:sldId id="263" r:id="rId7"/>
    <p:sldId id="260" r:id="rId8"/>
    <p:sldId id="26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7" d="100"/>
          <a:sy n="87" d="100"/>
        </p:scale>
        <p:origin x="52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40AB5-BE70-1371-BF70-4FF88412913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774DC80-D636-38B7-6E52-2E4F416665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12D2C5E-83CB-FAFD-4592-4C3E54884526}"/>
              </a:ext>
            </a:extLst>
          </p:cNvPr>
          <p:cNvSpPr>
            <a:spLocks noGrp="1"/>
          </p:cNvSpPr>
          <p:nvPr>
            <p:ph type="dt" sz="half" idx="10"/>
          </p:nvPr>
        </p:nvSpPr>
        <p:spPr/>
        <p:txBody>
          <a:bodyPr/>
          <a:lstStyle/>
          <a:p>
            <a:fld id="{5764B905-B54B-4D1E-8398-3E985E764178}" type="datetimeFigureOut">
              <a:rPr lang="en-GB" smtClean="0"/>
              <a:t>02/09/2025</a:t>
            </a:fld>
            <a:endParaRPr lang="en-GB"/>
          </a:p>
        </p:txBody>
      </p:sp>
      <p:sp>
        <p:nvSpPr>
          <p:cNvPr id="5" name="Footer Placeholder 4">
            <a:extLst>
              <a:ext uri="{FF2B5EF4-FFF2-40B4-BE49-F238E27FC236}">
                <a16:creationId xmlns:a16="http://schemas.microsoft.com/office/drawing/2014/main" id="{8915A030-AA53-341A-BD4F-5994532B1F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9FF7B4-822D-F24D-2326-EE23213C7357}"/>
              </a:ext>
            </a:extLst>
          </p:cNvPr>
          <p:cNvSpPr>
            <a:spLocks noGrp="1"/>
          </p:cNvSpPr>
          <p:nvPr>
            <p:ph type="sldNum" sz="quarter" idx="12"/>
          </p:nvPr>
        </p:nvSpPr>
        <p:spPr/>
        <p:txBody>
          <a:bodyPr/>
          <a:lstStyle/>
          <a:p>
            <a:fld id="{5CC902A0-F1E6-47E2-9864-00CE51343E05}" type="slidenum">
              <a:rPr lang="en-GB" smtClean="0"/>
              <a:t>‹#›</a:t>
            </a:fld>
            <a:endParaRPr lang="en-GB"/>
          </a:p>
        </p:txBody>
      </p:sp>
    </p:spTree>
    <p:extLst>
      <p:ext uri="{BB962C8B-B14F-4D97-AF65-F5344CB8AC3E}">
        <p14:creationId xmlns:p14="http://schemas.microsoft.com/office/powerpoint/2010/main" val="2966727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1A2BA-B89F-79F1-9CAC-7B082EC4A7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5CBF7E-B990-B6FB-CF8A-D541D79BE6A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F3365E-5523-D056-1A24-0D6FAF745098}"/>
              </a:ext>
            </a:extLst>
          </p:cNvPr>
          <p:cNvSpPr>
            <a:spLocks noGrp="1"/>
          </p:cNvSpPr>
          <p:nvPr>
            <p:ph type="dt" sz="half" idx="10"/>
          </p:nvPr>
        </p:nvSpPr>
        <p:spPr/>
        <p:txBody>
          <a:bodyPr/>
          <a:lstStyle/>
          <a:p>
            <a:fld id="{5764B905-B54B-4D1E-8398-3E985E764178}" type="datetimeFigureOut">
              <a:rPr lang="en-GB" smtClean="0"/>
              <a:t>02/09/2025</a:t>
            </a:fld>
            <a:endParaRPr lang="en-GB"/>
          </a:p>
        </p:txBody>
      </p:sp>
      <p:sp>
        <p:nvSpPr>
          <p:cNvPr id="5" name="Footer Placeholder 4">
            <a:extLst>
              <a:ext uri="{FF2B5EF4-FFF2-40B4-BE49-F238E27FC236}">
                <a16:creationId xmlns:a16="http://schemas.microsoft.com/office/drawing/2014/main" id="{D2F0B730-8C1C-E00E-2B42-B29B17A658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B20A7A-CA4A-9B28-92BE-AC396B96BFF2}"/>
              </a:ext>
            </a:extLst>
          </p:cNvPr>
          <p:cNvSpPr>
            <a:spLocks noGrp="1"/>
          </p:cNvSpPr>
          <p:nvPr>
            <p:ph type="sldNum" sz="quarter" idx="12"/>
          </p:nvPr>
        </p:nvSpPr>
        <p:spPr/>
        <p:txBody>
          <a:bodyPr/>
          <a:lstStyle/>
          <a:p>
            <a:fld id="{5CC902A0-F1E6-47E2-9864-00CE51343E05}" type="slidenum">
              <a:rPr lang="en-GB" smtClean="0"/>
              <a:t>‹#›</a:t>
            </a:fld>
            <a:endParaRPr lang="en-GB"/>
          </a:p>
        </p:txBody>
      </p:sp>
    </p:spTree>
    <p:extLst>
      <p:ext uri="{BB962C8B-B14F-4D97-AF65-F5344CB8AC3E}">
        <p14:creationId xmlns:p14="http://schemas.microsoft.com/office/powerpoint/2010/main" val="3286702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12C53-2B4C-05CB-587F-66A9ED34F6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2A6F10-68C6-F7B9-C223-26FA492262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7DABD6D-3DFD-6EFD-9B1E-8065D1AC9159}"/>
              </a:ext>
            </a:extLst>
          </p:cNvPr>
          <p:cNvSpPr>
            <a:spLocks noGrp="1"/>
          </p:cNvSpPr>
          <p:nvPr>
            <p:ph type="dt" sz="half" idx="10"/>
          </p:nvPr>
        </p:nvSpPr>
        <p:spPr/>
        <p:txBody>
          <a:bodyPr/>
          <a:lstStyle/>
          <a:p>
            <a:fld id="{5764B905-B54B-4D1E-8398-3E985E764178}" type="datetimeFigureOut">
              <a:rPr lang="en-GB" smtClean="0"/>
              <a:t>02/09/2025</a:t>
            </a:fld>
            <a:endParaRPr lang="en-GB"/>
          </a:p>
        </p:txBody>
      </p:sp>
      <p:sp>
        <p:nvSpPr>
          <p:cNvPr id="5" name="Footer Placeholder 4">
            <a:extLst>
              <a:ext uri="{FF2B5EF4-FFF2-40B4-BE49-F238E27FC236}">
                <a16:creationId xmlns:a16="http://schemas.microsoft.com/office/drawing/2014/main" id="{0573BEFE-CD9D-5DF3-ABFC-26A4FDFAFE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BD2E7D-967E-B1A9-AF03-6E1C39363EC0}"/>
              </a:ext>
            </a:extLst>
          </p:cNvPr>
          <p:cNvSpPr>
            <a:spLocks noGrp="1"/>
          </p:cNvSpPr>
          <p:nvPr>
            <p:ph type="sldNum" sz="quarter" idx="12"/>
          </p:nvPr>
        </p:nvSpPr>
        <p:spPr/>
        <p:txBody>
          <a:bodyPr/>
          <a:lstStyle/>
          <a:p>
            <a:fld id="{5CC902A0-F1E6-47E2-9864-00CE51343E05}" type="slidenum">
              <a:rPr lang="en-GB" smtClean="0"/>
              <a:t>‹#›</a:t>
            </a:fld>
            <a:endParaRPr lang="en-GB"/>
          </a:p>
        </p:txBody>
      </p:sp>
    </p:spTree>
    <p:extLst>
      <p:ext uri="{BB962C8B-B14F-4D97-AF65-F5344CB8AC3E}">
        <p14:creationId xmlns:p14="http://schemas.microsoft.com/office/powerpoint/2010/main" val="2876359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89027-0127-ED95-D9FE-F81E98C3230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A9E657-A88C-BF65-FF50-84BD9A3A712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B9325BC-C314-344D-6688-B551CAC9987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7417A86-2520-6AB5-3DA4-5ACF26121535}"/>
              </a:ext>
            </a:extLst>
          </p:cNvPr>
          <p:cNvSpPr>
            <a:spLocks noGrp="1"/>
          </p:cNvSpPr>
          <p:nvPr>
            <p:ph type="dt" sz="half" idx="10"/>
          </p:nvPr>
        </p:nvSpPr>
        <p:spPr/>
        <p:txBody>
          <a:bodyPr/>
          <a:lstStyle/>
          <a:p>
            <a:fld id="{5764B905-B54B-4D1E-8398-3E985E764178}" type="datetimeFigureOut">
              <a:rPr lang="en-GB" smtClean="0"/>
              <a:t>02/09/2025</a:t>
            </a:fld>
            <a:endParaRPr lang="en-GB"/>
          </a:p>
        </p:txBody>
      </p:sp>
      <p:sp>
        <p:nvSpPr>
          <p:cNvPr id="6" name="Footer Placeholder 5">
            <a:extLst>
              <a:ext uri="{FF2B5EF4-FFF2-40B4-BE49-F238E27FC236}">
                <a16:creationId xmlns:a16="http://schemas.microsoft.com/office/drawing/2014/main" id="{8ACB603F-9073-1539-6CF9-987FA24C10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56DB56-1622-A787-4FF2-579AEBC8B759}"/>
              </a:ext>
            </a:extLst>
          </p:cNvPr>
          <p:cNvSpPr>
            <a:spLocks noGrp="1"/>
          </p:cNvSpPr>
          <p:nvPr>
            <p:ph type="sldNum" sz="quarter" idx="12"/>
          </p:nvPr>
        </p:nvSpPr>
        <p:spPr/>
        <p:txBody>
          <a:bodyPr/>
          <a:lstStyle/>
          <a:p>
            <a:fld id="{5CC902A0-F1E6-47E2-9864-00CE51343E05}" type="slidenum">
              <a:rPr lang="en-GB" smtClean="0"/>
              <a:t>‹#›</a:t>
            </a:fld>
            <a:endParaRPr lang="en-GB"/>
          </a:p>
        </p:txBody>
      </p:sp>
    </p:spTree>
    <p:extLst>
      <p:ext uri="{BB962C8B-B14F-4D97-AF65-F5344CB8AC3E}">
        <p14:creationId xmlns:p14="http://schemas.microsoft.com/office/powerpoint/2010/main" val="2397081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6CC7D-99EE-75ED-EFA6-9933BF6278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F537F1-3DE5-546E-E6F3-E194C6E897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F22ADFF-6F55-898A-729F-4633FBE2DB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F2ACA5A-5BF9-4B99-6B5E-B792E87040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56D59C0-8B42-E262-1322-6E99C38D852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CAA7E28-7962-74BA-493B-742D1F0BA1E1}"/>
              </a:ext>
            </a:extLst>
          </p:cNvPr>
          <p:cNvSpPr>
            <a:spLocks noGrp="1"/>
          </p:cNvSpPr>
          <p:nvPr>
            <p:ph type="dt" sz="half" idx="10"/>
          </p:nvPr>
        </p:nvSpPr>
        <p:spPr/>
        <p:txBody>
          <a:bodyPr/>
          <a:lstStyle/>
          <a:p>
            <a:fld id="{5764B905-B54B-4D1E-8398-3E985E764178}" type="datetimeFigureOut">
              <a:rPr lang="en-GB" smtClean="0"/>
              <a:t>02/09/2025</a:t>
            </a:fld>
            <a:endParaRPr lang="en-GB"/>
          </a:p>
        </p:txBody>
      </p:sp>
      <p:sp>
        <p:nvSpPr>
          <p:cNvPr id="8" name="Footer Placeholder 7">
            <a:extLst>
              <a:ext uri="{FF2B5EF4-FFF2-40B4-BE49-F238E27FC236}">
                <a16:creationId xmlns:a16="http://schemas.microsoft.com/office/drawing/2014/main" id="{B51DFBE6-8BAB-699A-CEE2-4B714F705DA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126C587-6BF2-B9FE-1B06-2CDFBC990141}"/>
              </a:ext>
            </a:extLst>
          </p:cNvPr>
          <p:cNvSpPr>
            <a:spLocks noGrp="1"/>
          </p:cNvSpPr>
          <p:nvPr>
            <p:ph type="sldNum" sz="quarter" idx="12"/>
          </p:nvPr>
        </p:nvSpPr>
        <p:spPr/>
        <p:txBody>
          <a:bodyPr/>
          <a:lstStyle/>
          <a:p>
            <a:fld id="{5CC902A0-F1E6-47E2-9864-00CE51343E05}" type="slidenum">
              <a:rPr lang="en-GB" smtClean="0"/>
              <a:t>‹#›</a:t>
            </a:fld>
            <a:endParaRPr lang="en-GB"/>
          </a:p>
        </p:txBody>
      </p:sp>
    </p:spTree>
    <p:extLst>
      <p:ext uri="{BB962C8B-B14F-4D97-AF65-F5344CB8AC3E}">
        <p14:creationId xmlns:p14="http://schemas.microsoft.com/office/powerpoint/2010/main" val="76765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A917A-8FA7-786B-1113-D595AAEDB42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FC24614-C16B-96C7-E730-2C3DEB2049B2}"/>
              </a:ext>
            </a:extLst>
          </p:cNvPr>
          <p:cNvSpPr>
            <a:spLocks noGrp="1"/>
          </p:cNvSpPr>
          <p:nvPr>
            <p:ph type="dt" sz="half" idx="10"/>
          </p:nvPr>
        </p:nvSpPr>
        <p:spPr/>
        <p:txBody>
          <a:bodyPr/>
          <a:lstStyle/>
          <a:p>
            <a:fld id="{5764B905-B54B-4D1E-8398-3E985E764178}" type="datetimeFigureOut">
              <a:rPr lang="en-GB" smtClean="0"/>
              <a:t>02/09/2025</a:t>
            </a:fld>
            <a:endParaRPr lang="en-GB"/>
          </a:p>
        </p:txBody>
      </p:sp>
      <p:sp>
        <p:nvSpPr>
          <p:cNvPr id="4" name="Footer Placeholder 3">
            <a:extLst>
              <a:ext uri="{FF2B5EF4-FFF2-40B4-BE49-F238E27FC236}">
                <a16:creationId xmlns:a16="http://schemas.microsoft.com/office/drawing/2014/main" id="{649873BF-361B-8EC6-7EAB-60E26D5127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B66007-0BFC-1DAE-7C13-09277DB60CF2}"/>
              </a:ext>
            </a:extLst>
          </p:cNvPr>
          <p:cNvSpPr>
            <a:spLocks noGrp="1"/>
          </p:cNvSpPr>
          <p:nvPr>
            <p:ph type="sldNum" sz="quarter" idx="12"/>
          </p:nvPr>
        </p:nvSpPr>
        <p:spPr/>
        <p:txBody>
          <a:bodyPr/>
          <a:lstStyle/>
          <a:p>
            <a:fld id="{5CC902A0-F1E6-47E2-9864-00CE51343E05}" type="slidenum">
              <a:rPr lang="en-GB" smtClean="0"/>
              <a:t>‹#›</a:t>
            </a:fld>
            <a:endParaRPr lang="en-GB"/>
          </a:p>
        </p:txBody>
      </p:sp>
    </p:spTree>
    <p:extLst>
      <p:ext uri="{BB962C8B-B14F-4D97-AF65-F5344CB8AC3E}">
        <p14:creationId xmlns:p14="http://schemas.microsoft.com/office/powerpoint/2010/main" val="2769788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CE197B-2E78-A4BC-7AAE-58ABD5DFD33A}"/>
              </a:ext>
            </a:extLst>
          </p:cNvPr>
          <p:cNvSpPr>
            <a:spLocks noGrp="1"/>
          </p:cNvSpPr>
          <p:nvPr>
            <p:ph type="dt" sz="half" idx="10"/>
          </p:nvPr>
        </p:nvSpPr>
        <p:spPr/>
        <p:txBody>
          <a:bodyPr/>
          <a:lstStyle/>
          <a:p>
            <a:fld id="{5764B905-B54B-4D1E-8398-3E985E764178}" type="datetimeFigureOut">
              <a:rPr lang="en-GB" smtClean="0"/>
              <a:t>02/09/2025</a:t>
            </a:fld>
            <a:endParaRPr lang="en-GB"/>
          </a:p>
        </p:txBody>
      </p:sp>
      <p:sp>
        <p:nvSpPr>
          <p:cNvPr id="3" name="Footer Placeholder 2">
            <a:extLst>
              <a:ext uri="{FF2B5EF4-FFF2-40B4-BE49-F238E27FC236}">
                <a16:creationId xmlns:a16="http://schemas.microsoft.com/office/drawing/2014/main" id="{F1433214-6B40-7DF0-85FA-B5A31FC0503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F3A6176-EC75-6FE3-57C8-5D27D6B08448}"/>
              </a:ext>
            </a:extLst>
          </p:cNvPr>
          <p:cNvSpPr>
            <a:spLocks noGrp="1"/>
          </p:cNvSpPr>
          <p:nvPr>
            <p:ph type="sldNum" sz="quarter" idx="12"/>
          </p:nvPr>
        </p:nvSpPr>
        <p:spPr/>
        <p:txBody>
          <a:bodyPr/>
          <a:lstStyle/>
          <a:p>
            <a:fld id="{5CC902A0-F1E6-47E2-9864-00CE51343E05}" type="slidenum">
              <a:rPr lang="en-GB" smtClean="0"/>
              <a:t>‹#›</a:t>
            </a:fld>
            <a:endParaRPr lang="en-GB"/>
          </a:p>
        </p:txBody>
      </p:sp>
    </p:spTree>
    <p:extLst>
      <p:ext uri="{BB962C8B-B14F-4D97-AF65-F5344CB8AC3E}">
        <p14:creationId xmlns:p14="http://schemas.microsoft.com/office/powerpoint/2010/main" val="1564237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11372-C0CE-5E15-C3F6-E03EC9BC29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649E0F-2481-5C59-9657-F9404F7BB2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1E1ED98-8E20-78A8-A2F9-F721A44516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285C60-372F-192D-BFDA-F76364485B6F}"/>
              </a:ext>
            </a:extLst>
          </p:cNvPr>
          <p:cNvSpPr>
            <a:spLocks noGrp="1"/>
          </p:cNvSpPr>
          <p:nvPr>
            <p:ph type="dt" sz="half" idx="10"/>
          </p:nvPr>
        </p:nvSpPr>
        <p:spPr/>
        <p:txBody>
          <a:bodyPr/>
          <a:lstStyle/>
          <a:p>
            <a:fld id="{5764B905-B54B-4D1E-8398-3E985E764178}" type="datetimeFigureOut">
              <a:rPr lang="en-GB" smtClean="0"/>
              <a:t>02/09/2025</a:t>
            </a:fld>
            <a:endParaRPr lang="en-GB"/>
          </a:p>
        </p:txBody>
      </p:sp>
      <p:sp>
        <p:nvSpPr>
          <p:cNvPr id="6" name="Footer Placeholder 5">
            <a:extLst>
              <a:ext uri="{FF2B5EF4-FFF2-40B4-BE49-F238E27FC236}">
                <a16:creationId xmlns:a16="http://schemas.microsoft.com/office/drawing/2014/main" id="{E6C53632-6504-6F41-40D9-D4870418F9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AE1214-8291-BBE1-FEB8-BEC7B8AD86BB}"/>
              </a:ext>
            </a:extLst>
          </p:cNvPr>
          <p:cNvSpPr>
            <a:spLocks noGrp="1"/>
          </p:cNvSpPr>
          <p:nvPr>
            <p:ph type="sldNum" sz="quarter" idx="12"/>
          </p:nvPr>
        </p:nvSpPr>
        <p:spPr/>
        <p:txBody>
          <a:bodyPr/>
          <a:lstStyle/>
          <a:p>
            <a:fld id="{5CC902A0-F1E6-47E2-9864-00CE51343E05}" type="slidenum">
              <a:rPr lang="en-GB" smtClean="0"/>
              <a:t>‹#›</a:t>
            </a:fld>
            <a:endParaRPr lang="en-GB"/>
          </a:p>
        </p:txBody>
      </p:sp>
    </p:spTree>
    <p:extLst>
      <p:ext uri="{BB962C8B-B14F-4D97-AF65-F5344CB8AC3E}">
        <p14:creationId xmlns:p14="http://schemas.microsoft.com/office/powerpoint/2010/main" val="9952635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4E149-19FB-0B5D-EC49-F39D9F7857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A7A2F69-379A-37FC-6C42-998862970A7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5D407E4-8151-32DE-3E2B-DF335F0250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337FCF-6A74-0DC7-6F19-A279AB391DD7}"/>
              </a:ext>
            </a:extLst>
          </p:cNvPr>
          <p:cNvSpPr>
            <a:spLocks noGrp="1"/>
          </p:cNvSpPr>
          <p:nvPr>
            <p:ph type="dt" sz="half" idx="10"/>
          </p:nvPr>
        </p:nvSpPr>
        <p:spPr/>
        <p:txBody>
          <a:bodyPr/>
          <a:lstStyle/>
          <a:p>
            <a:fld id="{5764B905-B54B-4D1E-8398-3E985E764178}" type="datetimeFigureOut">
              <a:rPr lang="en-GB" smtClean="0"/>
              <a:t>02/09/2025</a:t>
            </a:fld>
            <a:endParaRPr lang="en-GB"/>
          </a:p>
        </p:txBody>
      </p:sp>
      <p:sp>
        <p:nvSpPr>
          <p:cNvPr id="6" name="Footer Placeholder 5">
            <a:extLst>
              <a:ext uri="{FF2B5EF4-FFF2-40B4-BE49-F238E27FC236}">
                <a16:creationId xmlns:a16="http://schemas.microsoft.com/office/drawing/2014/main" id="{4EE2148A-384F-2AA6-180A-8885063B19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B1C112-58D4-1713-9CD9-D1AC7DC43449}"/>
              </a:ext>
            </a:extLst>
          </p:cNvPr>
          <p:cNvSpPr>
            <a:spLocks noGrp="1"/>
          </p:cNvSpPr>
          <p:nvPr>
            <p:ph type="sldNum" sz="quarter" idx="12"/>
          </p:nvPr>
        </p:nvSpPr>
        <p:spPr/>
        <p:txBody>
          <a:bodyPr/>
          <a:lstStyle/>
          <a:p>
            <a:fld id="{5CC902A0-F1E6-47E2-9864-00CE51343E05}" type="slidenum">
              <a:rPr lang="en-GB" smtClean="0"/>
              <a:t>‹#›</a:t>
            </a:fld>
            <a:endParaRPr lang="en-GB"/>
          </a:p>
        </p:txBody>
      </p:sp>
    </p:spTree>
    <p:extLst>
      <p:ext uri="{BB962C8B-B14F-4D97-AF65-F5344CB8AC3E}">
        <p14:creationId xmlns:p14="http://schemas.microsoft.com/office/powerpoint/2010/main" val="2514557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4CC9D-9FE9-CD4C-CF8C-259D4972A18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DA19A2-5D61-B731-A922-4E228D5F627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DAB0E9-3F42-E3BC-1A08-FCA82E389B80}"/>
              </a:ext>
            </a:extLst>
          </p:cNvPr>
          <p:cNvSpPr>
            <a:spLocks noGrp="1"/>
          </p:cNvSpPr>
          <p:nvPr>
            <p:ph type="dt" sz="half" idx="10"/>
          </p:nvPr>
        </p:nvSpPr>
        <p:spPr/>
        <p:txBody>
          <a:bodyPr/>
          <a:lstStyle/>
          <a:p>
            <a:fld id="{5764B905-B54B-4D1E-8398-3E985E764178}" type="datetimeFigureOut">
              <a:rPr lang="en-GB" smtClean="0"/>
              <a:t>02/09/2025</a:t>
            </a:fld>
            <a:endParaRPr lang="en-GB"/>
          </a:p>
        </p:txBody>
      </p:sp>
      <p:sp>
        <p:nvSpPr>
          <p:cNvPr id="5" name="Footer Placeholder 4">
            <a:extLst>
              <a:ext uri="{FF2B5EF4-FFF2-40B4-BE49-F238E27FC236}">
                <a16:creationId xmlns:a16="http://schemas.microsoft.com/office/drawing/2014/main" id="{47AC512E-157B-9997-7B4B-268D12114B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3BEEF3-771F-8B73-94AB-447EFD0CC092}"/>
              </a:ext>
            </a:extLst>
          </p:cNvPr>
          <p:cNvSpPr>
            <a:spLocks noGrp="1"/>
          </p:cNvSpPr>
          <p:nvPr>
            <p:ph type="sldNum" sz="quarter" idx="12"/>
          </p:nvPr>
        </p:nvSpPr>
        <p:spPr/>
        <p:txBody>
          <a:bodyPr/>
          <a:lstStyle/>
          <a:p>
            <a:fld id="{5CC902A0-F1E6-47E2-9864-00CE51343E05}" type="slidenum">
              <a:rPr lang="en-GB" smtClean="0"/>
              <a:t>‹#›</a:t>
            </a:fld>
            <a:endParaRPr lang="en-GB"/>
          </a:p>
        </p:txBody>
      </p:sp>
    </p:spTree>
    <p:extLst>
      <p:ext uri="{BB962C8B-B14F-4D97-AF65-F5344CB8AC3E}">
        <p14:creationId xmlns:p14="http://schemas.microsoft.com/office/powerpoint/2010/main" val="1277659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D83ADD5-C7B6-AF91-8819-6D839FB3915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4A716F-30DC-012F-BF90-EF65A44C79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9EB84F-466B-5360-EA86-8D81ABE15D22}"/>
              </a:ext>
            </a:extLst>
          </p:cNvPr>
          <p:cNvSpPr>
            <a:spLocks noGrp="1"/>
          </p:cNvSpPr>
          <p:nvPr>
            <p:ph type="dt" sz="half" idx="10"/>
          </p:nvPr>
        </p:nvSpPr>
        <p:spPr/>
        <p:txBody>
          <a:bodyPr/>
          <a:lstStyle/>
          <a:p>
            <a:fld id="{5764B905-B54B-4D1E-8398-3E985E764178}" type="datetimeFigureOut">
              <a:rPr lang="en-GB" smtClean="0"/>
              <a:t>02/09/2025</a:t>
            </a:fld>
            <a:endParaRPr lang="en-GB"/>
          </a:p>
        </p:txBody>
      </p:sp>
      <p:sp>
        <p:nvSpPr>
          <p:cNvPr id="5" name="Footer Placeholder 4">
            <a:extLst>
              <a:ext uri="{FF2B5EF4-FFF2-40B4-BE49-F238E27FC236}">
                <a16:creationId xmlns:a16="http://schemas.microsoft.com/office/drawing/2014/main" id="{F59DB6F9-E6AF-46BE-C3A3-9B660379DA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48DB31-5483-B3E9-379A-FC0C69B74389}"/>
              </a:ext>
            </a:extLst>
          </p:cNvPr>
          <p:cNvSpPr>
            <a:spLocks noGrp="1"/>
          </p:cNvSpPr>
          <p:nvPr>
            <p:ph type="sldNum" sz="quarter" idx="12"/>
          </p:nvPr>
        </p:nvSpPr>
        <p:spPr/>
        <p:txBody>
          <a:bodyPr/>
          <a:lstStyle/>
          <a:p>
            <a:fld id="{5CC902A0-F1E6-47E2-9864-00CE51343E05}" type="slidenum">
              <a:rPr lang="en-GB" smtClean="0"/>
              <a:t>‹#›</a:t>
            </a:fld>
            <a:endParaRPr lang="en-GB"/>
          </a:p>
        </p:txBody>
      </p:sp>
    </p:spTree>
    <p:extLst>
      <p:ext uri="{BB962C8B-B14F-4D97-AF65-F5344CB8AC3E}">
        <p14:creationId xmlns:p14="http://schemas.microsoft.com/office/powerpoint/2010/main" val="2542719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94658D-F68E-CC61-EBED-E167E16794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5151959-2EDD-053D-053D-8CD9F0306B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5633E2-517F-840F-FABD-1B63B336F69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64B905-B54B-4D1E-8398-3E985E764178}" type="datetimeFigureOut">
              <a:rPr lang="en-GB" smtClean="0"/>
              <a:t>02/09/2025</a:t>
            </a:fld>
            <a:endParaRPr lang="en-GB"/>
          </a:p>
        </p:txBody>
      </p:sp>
      <p:sp>
        <p:nvSpPr>
          <p:cNvPr id="5" name="Footer Placeholder 4">
            <a:extLst>
              <a:ext uri="{FF2B5EF4-FFF2-40B4-BE49-F238E27FC236}">
                <a16:creationId xmlns:a16="http://schemas.microsoft.com/office/drawing/2014/main" id="{98ADF1E9-D878-A4C0-5785-3F8CA3502A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E43ACB2-6CB7-2B69-A6D1-332B022AC5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C902A0-F1E6-47E2-9864-00CE51343E05}" type="slidenum">
              <a:rPr lang="en-GB" smtClean="0"/>
              <a:t>‹#›</a:t>
            </a:fld>
            <a:endParaRPr lang="en-GB"/>
          </a:p>
        </p:txBody>
      </p:sp>
    </p:spTree>
    <p:extLst>
      <p:ext uri="{BB962C8B-B14F-4D97-AF65-F5344CB8AC3E}">
        <p14:creationId xmlns:p14="http://schemas.microsoft.com/office/powerpoint/2010/main" val="1855591849"/>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E15B-DC50-9D1D-425D-EE727CAE2BAE}"/>
              </a:ext>
            </a:extLst>
          </p:cNvPr>
          <p:cNvSpPr>
            <a:spLocks noGrp="1"/>
          </p:cNvSpPr>
          <p:nvPr>
            <p:ph type="ctrTitle"/>
          </p:nvPr>
        </p:nvSpPr>
        <p:spPr>
          <a:xfrm>
            <a:off x="1524000" y="1122363"/>
            <a:ext cx="9144000" cy="795889"/>
          </a:xfrm>
        </p:spPr>
        <p:txBody>
          <a:bodyPr>
            <a:normAutofit fontScale="90000"/>
          </a:bodyPr>
          <a:lstStyle/>
          <a:p>
            <a:r>
              <a:rPr lang="en-GB" b="1" dirty="0">
                <a:solidFill>
                  <a:srgbClr val="FF0000"/>
                </a:solidFill>
                <a:latin typeface="+mn-lt"/>
              </a:rPr>
              <a:t> </a:t>
            </a:r>
          </a:p>
        </p:txBody>
      </p:sp>
      <p:sp>
        <p:nvSpPr>
          <p:cNvPr id="3" name="Subtitle 2">
            <a:extLst>
              <a:ext uri="{FF2B5EF4-FFF2-40B4-BE49-F238E27FC236}">
                <a16:creationId xmlns:a16="http://schemas.microsoft.com/office/drawing/2014/main" id="{9D897202-3C2D-C177-3456-68D97BFCAA31}"/>
              </a:ext>
            </a:extLst>
          </p:cNvPr>
          <p:cNvSpPr>
            <a:spLocks noGrp="1"/>
          </p:cNvSpPr>
          <p:nvPr>
            <p:ph type="subTitle" idx="1"/>
          </p:nvPr>
        </p:nvSpPr>
        <p:spPr>
          <a:xfrm>
            <a:off x="1524000" y="2017643"/>
            <a:ext cx="9144000" cy="3240157"/>
          </a:xfrm>
        </p:spPr>
        <p:txBody>
          <a:bodyPr/>
          <a:lstStyle/>
          <a:p>
            <a:endParaRPr lang="en-GB" dirty="0"/>
          </a:p>
          <a:p>
            <a:endParaRPr lang="en-GB" dirty="0"/>
          </a:p>
          <a:p>
            <a:r>
              <a:rPr lang="en-GB" sz="4800" b="1" dirty="0">
                <a:solidFill>
                  <a:srgbClr val="FF0000"/>
                </a:solidFill>
              </a:rPr>
              <a:t>Assessment at St Athan Primary School </a:t>
            </a:r>
          </a:p>
        </p:txBody>
      </p:sp>
      <p:pic>
        <p:nvPicPr>
          <p:cNvPr id="4" name="Picture 4" descr="Picture1">
            <a:extLst>
              <a:ext uri="{FF2B5EF4-FFF2-40B4-BE49-F238E27FC236}">
                <a16:creationId xmlns:a16="http://schemas.microsoft.com/office/drawing/2014/main" id="{64E43C6E-1C63-1E6B-42F0-3EA7CEEAB0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88913"/>
            <a:ext cx="1511300"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Picture1">
            <a:extLst>
              <a:ext uri="{FF2B5EF4-FFF2-40B4-BE49-F238E27FC236}">
                <a16:creationId xmlns:a16="http://schemas.microsoft.com/office/drawing/2014/main" id="{A23A244D-2115-B934-E439-6C083A9054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75" y="107432"/>
            <a:ext cx="1511300"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20699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6F178-E69B-6A81-0688-1BB5B947031A}"/>
              </a:ext>
            </a:extLst>
          </p:cNvPr>
          <p:cNvSpPr>
            <a:spLocks noGrp="1"/>
          </p:cNvSpPr>
          <p:nvPr>
            <p:ph type="ctrTitle"/>
          </p:nvPr>
        </p:nvSpPr>
        <p:spPr>
          <a:xfrm>
            <a:off x="1767840" y="248603"/>
            <a:ext cx="9144000" cy="929957"/>
          </a:xfrm>
        </p:spPr>
        <p:txBody>
          <a:bodyPr>
            <a:normAutofit/>
          </a:bodyPr>
          <a:lstStyle/>
          <a:p>
            <a:r>
              <a:rPr lang="en-GB" b="1" dirty="0">
                <a:solidFill>
                  <a:srgbClr val="FF0000"/>
                </a:solidFill>
                <a:latin typeface="+mn-lt"/>
              </a:rPr>
              <a:t>Aim of Assessment </a:t>
            </a:r>
          </a:p>
        </p:txBody>
      </p:sp>
      <p:sp>
        <p:nvSpPr>
          <p:cNvPr id="3" name="Subtitle 2">
            <a:extLst>
              <a:ext uri="{FF2B5EF4-FFF2-40B4-BE49-F238E27FC236}">
                <a16:creationId xmlns:a16="http://schemas.microsoft.com/office/drawing/2014/main" id="{1561347B-586E-7D81-6932-9768FCB25EEA}"/>
              </a:ext>
            </a:extLst>
          </p:cNvPr>
          <p:cNvSpPr>
            <a:spLocks noGrp="1"/>
          </p:cNvSpPr>
          <p:nvPr>
            <p:ph type="subTitle" idx="1"/>
          </p:nvPr>
        </p:nvSpPr>
        <p:spPr>
          <a:xfrm>
            <a:off x="213360" y="1178560"/>
            <a:ext cx="11714480" cy="5527040"/>
          </a:xfrm>
        </p:spPr>
        <p:txBody>
          <a:bodyPr>
            <a:normAutofit fontScale="92500" lnSpcReduction="10000"/>
          </a:bodyPr>
          <a:lstStyle/>
          <a:p>
            <a:pPr algn="l"/>
            <a:r>
              <a:rPr lang="en-GB" dirty="0"/>
              <a:t>We believe that effective assessment provides information to improve teaching and learning. We give our children regular feedback on their learning so that they understand what it is that they need to do next. This allows us to base our planning on detailed knowledge of each learner. We give parents regular reports and communicate their child’s progress in a variety of different formats, so that teachers, children and parents are all working together to raise standards for all our children.</a:t>
            </a:r>
          </a:p>
          <a:p>
            <a:pPr marL="0" indent="0" algn="l">
              <a:buNone/>
            </a:pPr>
            <a:r>
              <a:rPr lang="en-GB" b="1" dirty="0">
                <a:solidFill>
                  <a:srgbClr val="FF0000"/>
                </a:solidFill>
              </a:rPr>
              <a:t>The purpose of assessment is:-</a:t>
            </a:r>
          </a:p>
          <a:p>
            <a:pPr lvl="0" algn="l"/>
            <a:r>
              <a:rPr lang="en-GB" dirty="0"/>
              <a:t>Integral to learning and teaching and it requires an effective partnership among all those involved including the learner. </a:t>
            </a:r>
          </a:p>
          <a:p>
            <a:pPr lvl="0" algn="l"/>
            <a:r>
              <a:rPr lang="en-GB" dirty="0"/>
              <a:t>To support individual learners on an ongoing basis.</a:t>
            </a:r>
          </a:p>
          <a:p>
            <a:pPr lvl="0" algn="l"/>
            <a:r>
              <a:rPr lang="en-GB" dirty="0"/>
              <a:t>To identify, capture and reflect on individual learner progress over time.</a:t>
            </a:r>
          </a:p>
          <a:p>
            <a:pPr lvl="0" algn="l"/>
            <a:r>
              <a:rPr lang="en-GB" dirty="0"/>
              <a:t>To understand group progress in order to reflect on practice. .</a:t>
            </a:r>
          </a:p>
          <a:p>
            <a:pPr lvl="0" algn="l"/>
            <a:r>
              <a:rPr lang="en-GB" dirty="0"/>
              <a:t>To have a  secure overview of progress in line with school improvement priorities (Current and future)</a:t>
            </a:r>
          </a:p>
          <a:p>
            <a:pPr lvl="0" algn="l"/>
            <a:r>
              <a:rPr lang="en-GB" dirty="0"/>
              <a:t>To form a holistic picture of a child’s strengths, identifying their areas for improvements and next steps including support, challenge or resources required . </a:t>
            </a:r>
          </a:p>
          <a:p>
            <a:pPr algn="l"/>
            <a:r>
              <a:rPr lang="en-GB" dirty="0">
                <a:solidFill>
                  <a:srgbClr val="FF0000"/>
                </a:solidFill>
              </a:rPr>
              <a:t>https://hwb.gov.wales/curriculum-for-wales/assessment-arrangements/supporting-learner-progression-assessment-guidance/</a:t>
            </a:r>
          </a:p>
          <a:p>
            <a:endParaRPr lang="en-GB" dirty="0"/>
          </a:p>
        </p:txBody>
      </p:sp>
    </p:spTree>
    <p:extLst>
      <p:ext uri="{BB962C8B-B14F-4D97-AF65-F5344CB8AC3E}">
        <p14:creationId xmlns:p14="http://schemas.microsoft.com/office/powerpoint/2010/main" val="4172294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7651" y="514350"/>
            <a:ext cx="11811000" cy="6463308"/>
          </a:xfrm>
          <a:prstGeom prst="rect">
            <a:avLst/>
          </a:prstGeom>
          <a:noFill/>
        </p:spPr>
        <p:txBody>
          <a:bodyPr wrap="square" rtlCol="0">
            <a:spAutoFit/>
          </a:bodyPr>
          <a:lstStyle/>
          <a:p>
            <a:r>
              <a:rPr lang="en-GB" dirty="0"/>
              <a:t>We use a combination of assessment styles:</a:t>
            </a:r>
          </a:p>
          <a:p>
            <a:r>
              <a:rPr lang="en-GB" b="1" dirty="0"/>
              <a:t> </a:t>
            </a:r>
            <a:endParaRPr lang="en-GB" dirty="0"/>
          </a:p>
          <a:p>
            <a:r>
              <a:rPr lang="en-GB" b="1" dirty="0"/>
              <a:t>“Believe and Achieve” </a:t>
            </a:r>
            <a:endParaRPr lang="en-GB" dirty="0"/>
          </a:p>
          <a:p>
            <a:r>
              <a:rPr lang="en-GB" b="1" dirty="0"/>
              <a:t> </a:t>
            </a:r>
            <a:endParaRPr lang="en-GB" dirty="0"/>
          </a:p>
          <a:p>
            <a:r>
              <a:rPr lang="en-GB" b="1" dirty="0"/>
              <a:t>Formative </a:t>
            </a:r>
            <a:r>
              <a:rPr lang="en-GB" dirty="0"/>
              <a:t>– ongoing to inform learners’ next steps</a:t>
            </a:r>
          </a:p>
          <a:p>
            <a:r>
              <a:rPr lang="en-GB" b="1" dirty="0"/>
              <a:t>Summative </a:t>
            </a:r>
            <a:r>
              <a:rPr lang="en-GB" dirty="0"/>
              <a:t>– tests and specific assessments to identify individual targets</a:t>
            </a:r>
          </a:p>
          <a:p>
            <a:r>
              <a:rPr lang="en-GB" b="1" dirty="0"/>
              <a:t>Diagnostic </a:t>
            </a:r>
            <a:r>
              <a:rPr lang="en-GB" dirty="0"/>
              <a:t>– National numeracy/literacy tests to identify individual and groups of learners’ strengths and areas for development</a:t>
            </a:r>
          </a:p>
          <a:p>
            <a:r>
              <a:rPr lang="en-GB" sz="1600" dirty="0"/>
              <a:t>Opportunities for assessment are identified during the medium term planning stage and at a whole school level. Pupils’ written work is marked regularly and wherever possible work is marked alongside the pupil. Younger pupils are encouraged to evaluate their work using the traffic lights system (red and green )  to indicate level of confidence.(Nursery and Reception)  </a:t>
            </a:r>
            <a:r>
              <a:rPr lang="en-GB" sz="1600" dirty="0" err="1"/>
              <a:t>Yearr</a:t>
            </a:r>
            <a:r>
              <a:rPr lang="en-GB" sz="1600" dirty="0"/>
              <a:t> 2 use Red Amber Green ( RAG) . </a:t>
            </a:r>
          </a:p>
          <a:p>
            <a:r>
              <a:rPr lang="en-GB" sz="1600" dirty="0"/>
              <a:t> As ability increases, pupils are expected to comment upon their own work and eventually evaluate their learning against success criteria. Peer and Self assessment is an integral part of the assessment process in St Athan Primary.</a:t>
            </a:r>
          </a:p>
          <a:p>
            <a:r>
              <a:rPr lang="en-GB" sz="1600" dirty="0"/>
              <a:t>Due to the changing curriculum arrangements in Wales, St Athan Primary School is currently reviewing its assessment procedures in line with the Progression Steps and Achievement Outcomes. As a guide to planning, the school has mapped out expectations for year group. However, learners may be working above or below the descriptors of learning within a particular progression step. A child’s progression step is not a best fit model but a way to genuinely plan for individual progression in different areas of learning.</a:t>
            </a:r>
          </a:p>
          <a:p>
            <a:r>
              <a:rPr lang="en-GB" dirty="0"/>
              <a:t> </a:t>
            </a:r>
          </a:p>
          <a:p>
            <a:r>
              <a:rPr lang="en-GB" b="1" dirty="0"/>
              <a:t>Year Group	Progression Step	Year Group	Progression Step</a:t>
            </a:r>
            <a:endParaRPr lang="en-GB" dirty="0"/>
          </a:p>
          <a:p>
            <a:r>
              <a:rPr lang="en-GB" dirty="0"/>
              <a:t>Nursery	                 PS1	                 Year 3		PS2</a:t>
            </a:r>
          </a:p>
          <a:p>
            <a:r>
              <a:rPr lang="en-GB" dirty="0"/>
              <a:t>Reception	PS1		Year 4	                 PS2/PS3</a:t>
            </a:r>
          </a:p>
          <a:p>
            <a:r>
              <a:rPr lang="en-GB" dirty="0"/>
              <a:t>Year 1		PS1/PS2		Year 5		PS3</a:t>
            </a:r>
          </a:p>
          <a:p>
            <a:r>
              <a:rPr lang="en-GB" dirty="0"/>
              <a:t>Year 2		PS2		Year 6	                 PS3/PS4</a:t>
            </a:r>
          </a:p>
          <a:p>
            <a:endParaRPr lang="en-GB" dirty="0"/>
          </a:p>
        </p:txBody>
      </p:sp>
    </p:spTree>
    <p:extLst>
      <p:ext uri="{BB962C8B-B14F-4D97-AF65-F5344CB8AC3E}">
        <p14:creationId xmlns:p14="http://schemas.microsoft.com/office/powerpoint/2010/main" val="41056989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09388-10DE-0887-6C3B-23B7DA877E00}"/>
              </a:ext>
            </a:extLst>
          </p:cNvPr>
          <p:cNvSpPr>
            <a:spLocks noGrp="1"/>
          </p:cNvSpPr>
          <p:nvPr>
            <p:ph type="ctrTitle"/>
          </p:nvPr>
        </p:nvSpPr>
        <p:spPr>
          <a:xfrm>
            <a:off x="1524000" y="1122363"/>
            <a:ext cx="9144000" cy="919797"/>
          </a:xfrm>
        </p:spPr>
        <p:txBody>
          <a:bodyPr>
            <a:normAutofit/>
          </a:bodyPr>
          <a:lstStyle/>
          <a:p>
            <a:r>
              <a:rPr lang="en-GB" b="1" dirty="0">
                <a:solidFill>
                  <a:srgbClr val="FF0000"/>
                </a:solidFill>
                <a:latin typeface="+mn-lt"/>
              </a:rPr>
              <a:t>Summative Assessment </a:t>
            </a:r>
          </a:p>
        </p:txBody>
      </p:sp>
      <p:sp>
        <p:nvSpPr>
          <p:cNvPr id="3" name="Subtitle 2">
            <a:extLst>
              <a:ext uri="{FF2B5EF4-FFF2-40B4-BE49-F238E27FC236}">
                <a16:creationId xmlns:a16="http://schemas.microsoft.com/office/drawing/2014/main" id="{B81163ED-5FFC-D640-3858-D15313DB926C}"/>
              </a:ext>
            </a:extLst>
          </p:cNvPr>
          <p:cNvSpPr>
            <a:spLocks noGrp="1"/>
          </p:cNvSpPr>
          <p:nvPr>
            <p:ph type="subTitle" idx="1"/>
          </p:nvPr>
        </p:nvSpPr>
        <p:spPr>
          <a:xfrm>
            <a:off x="1524000" y="2042160"/>
            <a:ext cx="9144000" cy="3921760"/>
          </a:xfrm>
        </p:spPr>
        <p:txBody>
          <a:bodyPr/>
          <a:lstStyle/>
          <a:p>
            <a:pPr marL="342900" indent="-342900" algn="l">
              <a:buFont typeface="Arial" panose="020B0604020202020204" pitchFamily="34" charset="0"/>
              <a:buChar char="•"/>
            </a:pPr>
            <a:r>
              <a:rPr lang="en-GB" dirty="0" smtClean="0"/>
              <a:t>Personalised </a:t>
            </a:r>
            <a:r>
              <a:rPr lang="en-GB" dirty="0" smtClean="0"/>
              <a:t> Assessment  (September &amp; June  -diagnostic </a:t>
            </a:r>
            <a:r>
              <a:rPr lang="en-GB" dirty="0"/>
              <a:t>) </a:t>
            </a:r>
            <a:r>
              <a:rPr lang="en-GB" dirty="0" smtClean="0"/>
              <a:t> </a:t>
            </a:r>
            <a:endParaRPr lang="en-GB" dirty="0"/>
          </a:p>
          <a:p>
            <a:pPr marL="342900" indent="-342900" algn="l">
              <a:buFont typeface="Arial" panose="020B0604020202020204" pitchFamily="34" charset="0"/>
              <a:buChar char="•"/>
            </a:pPr>
            <a:r>
              <a:rPr lang="en-GB" dirty="0"/>
              <a:t>Reading ages, Spelling ages </a:t>
            </a:r>
          </a:p>
          <a:p>
            <a:pPr marL="342900" indent="-342900" algn="l">
              <a:buFont typeface="Arial" panose="020B0604020202020204" pitchFamily="34" charset="0"/>
              <a:buChar char="•"/>
            </a:pPr>
            <a:r>
              <a:rPr lang="en-GB" dirty="0"/>
              <a:t>Baseline Booklets </a:t>
            </a:r>
            <a:endParaRPr lang="en-GB" dirty="0" smtClean="0"/>
          </a:p>
          <a:p>
            <a:pPr marL="342900" indent="-342900" algn="l">
              <a:buFont typeface="Arial" panose="020B0604020202020204" pitchFamily="34" charset="0"/>
              <a:buChar char="•"/>
            </a:pPr>
            <a:r>
              <a:rPr lang="en-GB" dirty="0" smtClean="0"/>
              <a:t>EY Baseline (Nursery/Reception)</a:t>
            </a:r>
            <a:endParaRPr lang="en-GB" dirty="0"/>
          </a:p>
          <a:p>
            <a:pPr marL="342900" indent="-342900" algn="l">
              <a:buFont typeface="Arial" panose="020B0604020202020204" pitchFamily="34" charset="0"/>
              <a:buChar char="•"/>
            </a:pPr>
            <a:r>
              <a:rPr lang="en-GB" dirty="0"/>
              <a:t>NFER  maths</a:t>
            </a:r>
          </a:p>
          <a:p>
            <a:pPr marL="342900" indent="-342900" algn="l">
              <a:buFont typeface="Arial" panose="020B0604020202020204" pitchFamily="34" charset="0"/>
              <a:buChar char="•"/>
            </a:pPr>
            <a:r>
              <a:rPr lang="en-GB" dirty="0"/>
              <a:t>NFER non verbal</a:t>
            </a:r>
          </a:p>
          <a:p>
            <a:pPr marL="342900" indent="-342900" algn="l">
              <a:buFont typeface="Arial" panose="020B0604020202020204" pitchFamily="34" charset="0"/>
              <a:buChar char="•"/>
            </a:pPr>
            <a:r>
              <a:rPr lang="en-GB" dirty="0"/>
              <a:t>Sample of writing ( </a:t>
            </a:r>
            <a:r>
              <a:rPr lang="en-GB" dirty="0" smtClean="0"/>
              <a:t>tri</a:t>
            </a:r>
            <a:r>
              <a:rPr lang="en-GB" dirty="0" smtClean="0"/>
              <a:t>annual</a:t>
            </a:r>
            <a:r>
              <a:rPr lang="en-GB" dirty="0"/>
              <a:t>) </a:t>
            </a:r>
          </a:p>
          <a:p>
            <a:pPr marL="342900" indent="-342900" algn="l">
              <a:buFont typeface="Arial" panose="020B0604020202020204" pitchFamily="34" charset="0"/>
              <a:buChar char="•"/>
            </a:pPr>
            <a:r>
              <a:rPr lang="en-GB" dirty="0"/>
              <a:t>ALN specific tests</a:t>
            </a:r>
          </a:p>
          <a:p>
            <a:pPr marL="342900" indent="-342900" algn="l">
              <a:buFont typeface="Arial" panose="020B0604020202020204" pitchFamily="34" charset="0"/>
              <a:buChar char="•"/>
            </a:pPr>
            <a:endParaRPr lang="en-GB" dirty="0"/>
          </a:p>
        </p:txBody>
      </p:sp>
    </p:spTree>
    <p:extLst>
      <p:ext uri="{BB962C8B-B14F-4D97-AF65-F5344CB8AC3E}">
        <p14:creationId xmlns:p14="http://schemas.microsoft.com/office/powerpoint/2010/main" val="3091433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0"/>
                                        <p:tgtEl>
                                          <p:spTgt spid="3">
                                            <p:txEl>
                                              <p:pRg st="1" end="1"/>
                                            </p:txEl>
                                          </p:spTgt>
                                        </p:tgtEl>
                                      </p:cBhvr>
                                    </p:animEffect>
                                    <p:anim calcmode="lin" valueType="num">
                                      <p:cBhvr>
                                        <p:cTn id="1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1000"/>
                                        <p:tgtEl>
                                          <p:spTgt spid="3">
                                            <p:txEl>
                                              <p:pRg st="7" end="7"/>
                                            </p:txEl>
                                          </p:spTgt>
                                        </p:tgtEl>
                                      </p:cBhvr>
                                    </p:animEffect>
                                    <p:anim calcmode="lin" valueType="num">
                                      <p:cBhvr>
                                        <p:cTn id="4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6565-2654-DB85-C7EA-35EA172ECB2B}"/>
              </a:ext>
            </a:extLst>
          </p:cNvPr>
          <p:cNvSpPr>
            <a:spLocks noGrp="1"/>
          </p:cNvSpPr>
          <p:nvPr>
            <p:ph type="ctrTitle"/>
          </p:nvPr>
        </p:nvSpPr>
        <p:spPr>
          <a:xfrm>
            <a:off x="1524000" y="233681"/>
            <a:ext cx="9144000" cy="955040"/>
          </a:xfrm>
        </p:spPr>
        <p:txBody>
          <a:bodyPr>
            <a:normAutofit/>
          </a:bodyPr>
          <a:lstStyle/>
          <a:p>
            <a:r>
              <a:rPr lang="en-GB" b="1" dirty="0">
                <a:solidFill>
                  <a:srgbClr val="FF0000"/>
                </a:solidFill>
                <a:latin typeface="+mn-lt"/>
              </a:rPr>
              <a:t>Formative Assessment </a:t>
            </a:r>
          </a:p>
        </p:txBody>
      </p:sp>
      <p:sp>
        <p:nvSpPr>
          <p:cNvPr id="3" name="Subtitle 2">
            <a:extLst>
              <a:ext uri="{FF2B5EF4-FFF2-40B4-BE49-F238E27FC236}">
                <a16:creationId xmlns:a16="http://schemas.microsoft.com/office/drawing/2014/main" id="{9777437C-8E42-DCA7-44C1-0BD40BA76B0D}"/>
              </a:ext>
            </a:extLst>
          </p:cNvPr>
          <p:cNvSpPr>
            <a:spLocks noGrp="1"/>
          </p:cNvSpPr>
          <p:nvPr>
            <p:ph type="subTitle" idx="1"/>
          </p:nvPr>
        </p:nvSpPr>
        <p:spPr>
          <a:xfrm>
            <a:off x="396240" y="1107441"/>
            <a:ext cx="11257280" cy="5354320"/>
          </a:xfrm>
        </p:spPr>
        <p:txBody>
          <a:bodyPr>
            <a:normAutofit lnSpcReduction="10000"/>
          </a:bodyPr>
          <a:lstStyle/>
          <a:p>
            <a:pPr algn="l"/>
            <a:r>
              <a:rPr lang="en-GB" sz="2800" b="1" dirty="0"/>
              <a:t>What is Formative assessment ? Discuss</a:t>
            </a:r>
          </a:p>
          <a:p>
            <a:pPr algn="l"/>
            <a:r>
              <a:rPr lang="en-GB" b="1" dirty="0">
                <a:solidFill>
                  <a:srgbClr val="FF0000"/>
                </a:solidFill>
              </a:rPr>
              <a:t>Best Practice </a:t>
            </a:r>
            <a:r>
              <a:rPr lang="en-GB" dirty="0"/>
              <a:t>:-</a:t>
            </a:r>
          </a:p>
          <a:p>
            <a:pPr marL="342900" indent="-342900" algn="l">
              <a:buFont typeface="Arial" panose="020B0604020202020204" pitchFamily="34" charset="0"/>
              <a:buChar char="•"/>
            </a:pPr>
            <a:r>
              <a:rPr lang="en-GB" dirty="0"/>
              <a:t>Whole Class Marking </a:t>
            </a:r>
          </a:p>
          <a:p>
            <a:pPr marL="342900" indent="-342900" algn="l">
              <a:buFont typeface="Arial" panose="020B0604020202020204" pitchFamily="34" charset="0"/>
              <a:buChar char="•"/>
            </a:pPr>
            <a:r>
              <a:rPr lang="en-GB" dirty="0"/>
              <a:t>Traffic Lights </a:t>
            </a:r>
          </a:p>
          <a:p>
            <a:pPr marL="342900" indent="-342900" algn="l">
              <a:buFont typeface="Arial" panose="020B0604020202020204" pitchFamily="34" charset="0"/>
              <a:buChar char="•"/>
            </a:pPr>
            <a:r>
              <a:rPr lang="en-GB" dirty="0"/>
              <a:t>Peer and self Assessment </a:t>
            </a:r>
          </a:p>
          <a:p>
            <a:pPr marL="342900" indent="-342900" algn="l">
              <a:buFont typeface="Arial" panose="020B0604020202020204" pitchFamily="34" charset="0"/>
              <a:buChar char="•"/>
            </a:pPr>
            <a:r>
              <a:rPr lang="en-GB" dirty="0" smtClean="0"/>
              <a:t>KWDL </a:t>
            </a:r>
            <a:r>
              <a:rPr lang="en-GB" dirty="0"/>
              <a:t>grids, Mind Maps , How many words do you know? Post it Challenge , hot seating – record pupils response before and after </a:t>
            </a:r>
            <a:r>
              <a:rPr lang="en-GB" dirty="0" smtClean="0"/>
              <a:t>topic, Placemats.  </a:t>
            </a:r>
            <a:endParaRPr lang="en-GB" dirty="0"/>
          </a:p>
          <a:p>
            <a:pPr marL="342900" indent="-342900" algn="l">
              <a:buFont typeface="Arial" panose="020B0604020202020204" pitchFamily="34" charset="0"/>
              <a:buChar char="•"/>
            </a:pPr>
            <a:r>
              <a:rPr lang="en-GB" dirty="0"/>
              <a:t>2 stars and a wish  </a:t>
            </a:r>
          </a:p>
          <a:p>
            <a:pPr marL="342900" indent="-342900" algn="l">
              <a:buFont typeface="Arial" panose="020B0604020202020204" pitchFamily="34" charset="0"/>
              <a:buChar char="•"/>
            </a:pPr>
            <a:r>
              <a:rPr lang="en-GB" dirty="0"/>
              <a:t>S</a:t>
            </a:r>
            <a:r>
              <a:rPr lang="en-GB" dirty="0" smtClean="0"/>
              <a:t>pelling </a:t>
            </a:r>
            <a:r>
              <a:rPr lang="en-GB" dirty="0"/>
              <a:t>tests </a:t>
            </a:r>
          </a:p>
          <a:p>
            <a:pPr marL="342900" indent="-342900" algn="l">
              <a:buFont typeface="Arial" panose="020B0604020202020204" pitchFamily="34" charset="0"/>
              <a:buChar char="•"/>
            </a:pPr>
            <a:r>
              <a:rPr lang="en-GB" dirty="0"/>
              <a:t>Planning evaluations </a:t>
            </a:r>
          </a:p>
          <a:p>
            <a:pPr marL="342900" indent="-342900" algn="l">
              <a:buFont typeface="Arial" panose="020B0604020202020204" pitchFamily="34" charset="0"/>
              <a:buChar char="•"/>
            </a:pPr>
            <a:r>
              <a:rPr lang="en-GB" dirty="0"/>
              <a:t>ALN specific strategies </a:t>
            </a:r>
          </a:p>
          <a:p>
            <a:pPr marL="342900" indent="-342900" algn="l">
              <a:buFont typeface="Arial" panose="020B0604020202020204" pitchFamily="34" charset="0"/>
              <a:buChar char="•"/>
            </a:pPr>
            <a:r>
              <a:rPr lang="en-GB" dirty="0"/>
              <a:t>Pupil Feedback –verbal as well as written should relate to success criteria and indicate next steps to the child.  This should be done in a positive and encouraging manner </a:t>
            </a:r>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endParaRPr lang="en-GB" dirty="0"/>
          </a:p>
          <a:p>
            <a:endParaRPr lang="en-GB" dirty="0"/>
          </a:p>
        </p:txBody>
      </p:sp>
    </p:spTree>
    <p:extLst>
      <p:ext uri="{BB962C8B-B14F-4D97-AF65-F5344CB8AC3E}">
        <p14:creationId xmlns:p14="http://schemas.microsoft.com/office/powerpoint/2010/main" val="1248414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0"/>
                                        <p:tgtEl>
                                          <p:spTgt spid="3">
                                            <p:txEl>
                                              <p:pRg st="1" end="1"/>
                                            </p:txEl>
                                          </p:spTgt>
                                        </p:tgtEl>
                                      </p:cBhvr>
                                    </p:animEffect>
                                    <p:anim calcmode="lin" valueType="num">
                                      <p:cBhvr>
                                        <p:cTn id="1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1000"/>
                                        <p:tgtEl>
                                          <p:spTgt spid="3">
                                            <p:txEl>
                                              <p:pRg st="7" end="7"/>
                                            </p:txEl>
                                          </p:spTgt>
                                        </p:tgtEl>
                                      </p:cBhvr>
                                    </p:animEffect>
                                    <p:anim calcmode="lin" valueType="num">
                                      <p:cBhvr>
                                        <p:cTn id="4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fade">
                                      <p:cBhvr>
                                        <p:cTn id="51" dur="1000"/>
                                        <p:tgtEl>
                                          <p:spTgt spid="3">
                                            <p:txEl>
                                              <p:pRg st="8" end="8"/>
                                            </p:txEl>
                                          </p:spTgt>
                                        </p:tgtEl>
                                      </p:cBhvr>
                                    </p:animEffect>
                                    <p:anim calcmode="lin" valueType="num">
                                      <p:cBhvr>
                                        <p:cTn id="5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Effect transition="in" filter="fade">
                                      <p:cBhvr>
                                        <p:cTn id="56" dur="1000"/>
                                        <p:tgtEl>
                                          <p:spTgt spid="3">
                                            <p:txEl>
                                              <p:pRg st="9" end="9"/>
                                            </p:txEl>
                                          </p:spTgt>
                                        </p:tgtEl>
                                      </p:cBhvr>
                                    </p:animEffect>
                                    <p:anim calcmode="lin" valueType="num">
                                      <p:cBhvr>
                                        <p:cTn id="5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Effect transition="in" filter="fade">
                                      <p:cBhvr>
                                        <p:cTn id="61" dur="1000"/>
                                        <p:tgtEl>
                                          <p:spTgt spid="3">
                                            <p:txEl>
                                              <p:pRg st="10" end="10"/>
                                            </p:txEl>
                                          </p:spTgt>
                                        </p:tgtEl>
                                      </p:cBhvr>
                                    </p:animEffect>
                                    <p:anim calcmode="lin" valueType="num">
                                      <p:cBhvr>
                                        <p:cTn id="62"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C8888-7559-550B-8489-5C7A4A225168}"/>
              </a:ext>
            </a:extLst>
          </p:cNvPr>
          <p:cNvSpPr>
            <a:spLocks noGrp="1"/>
          </p:cNvSpPr>
          <p:nvPr>
            <p:ph type="title"/>
          </p:nvPr>
        </p:nvSpPr>
        <p:spPr/>
        <p:txBody>
          <a:bodyPr/>
          <a:lstStyle/>
          <a:p>
            <a:pPr algn="ctr"/>
            <a:r>
              <a:rPr lang="en-GB" b="1" dirty="0">
                <a:solidFill>
                  <a:srgbClr val="FF0000"/>
                </a:solidFill>
                <a:latin typeface="+mn-lt"/>
              </a:rPr>
              <a:t>Evidence Of Assessment </a:t>
            </a:r>
          </a:p>
        </p:txBody>
      </p:sp>
      <p:sp>
        <p:nvSpPr>
          <p:cNvPr id="3" name="Content Placeholder 2">
            <a:extLst>
              <a:ext uri="{FF2B5EF4-FFF2-40B4-BE49-F238E27FC236}">
                <a16:creationId xmlns:a16="http://schemas.microsoft.com/office/drawing/2014/main" id="{C8DBAAA6-8A4E-C1CC-8A98-74568ADDDBCE}"/>
              </a:ext>
            </a:extLst>
          </p:cNvPr>
          <p:cNvSpPr>
            <a:spLocks noGrp="1"/>
          </p:cNvSpPr>
          <p:nvPr>
            <p:ph idx="1"/>
          </p:nvPr>
        </p:nvSpPr>
        <p:spPr>
          <a:xfrm>
            <a:off x="213360" y="1351280"/>
            <a:ext cx="11704320" cy="4825683"/>
          </a:xfrm>
        </p:spPr>
        <p:txBody>
          <a:bodyPr>
            <a:normAutofit fontScale="70000" lnSpcReduction="20000"/>
          </a:bodyPr>
          <a:lstStyle/>
          <a:p>
            <a:pPr marL="0" indent="0">
              <a:buNone/>
            </a:pPr>
            <a:r>
              <a:rPr lang="en-GB" dirty="0"/>
              <a:t>Evidence of Learner progress should be found in a wide range of formats :-</a:t>
            </a:r>
          </a:p>
          <a:p>
            <a:r>
              <a:rPr lang="en-GB" dirty="0"/>
              <a:t>Pupils books</a:t>
            </a:r>
          </a:p>
          <a:p>
            <a:r>
              <a:rPr lang="en-GB" dirty="0"/>
              <a:t>Whole class Marking</a:t>
            </a:r>
          </a:p>
          <a:p>
            <a:r>
              <a:rPr lang="en-GB" dirty="0"/>
              <a:t>Planning</a:t>
            </a:r>
          </a:p>
          <a:p>
            <a:r>
              <a:rPr lang="en-GB" dirty="0"/>
              <a:t>Online folders/ photographs/videos</a:t>
            </a:r>
          </a:p>
          <a:p>
            <a:r>
              <a:rPr lang="en-GB" dirty="0"/>
              <a:t>Planning evaluations</a:t>
            </a:r>
          </a:p>
          <a:p>
            <a:r>
              <a:rPr lang="en-GB" dirty="0"/>
              <a:t>Tracking System </a:t>
            </a:r>
            <a:r>
              <a:rPr lang="en-GB" dirty="0" smtClean="0"/>
              <a:t> @ </a:t>
            </a:r>
            <a:r>
              <a:rPr lang="en-GB" dirty="0" err="1" smtClean="0"/>
              <a:t>teb</a:t>
            </a:r>
            <a:r>
              <a:rPr lang="en-GB" dirty="0" smtClean="0"/>
              <a:t> </a:t>
            </a:r>
            <a:endParaRPr lang="en-GB" dirty="0"/>
          </a:p>
          <a:p>
            <a:r>
              <a:rPr lang="en-GB" dirty="0"/>
              <a:t>Pupils Data ( formative and summative assessments</a:t>
            </a:r>
            <a:r>
              <a:rPr lang="en-GB" dirty="0" smtClean="0"/>
              <a:t>)</a:t>
            </a:r>
          </a:p>
          <a:p>
            <a:r>
              <a:rPr lang="en-GB" dirty="0" smtClean="0"/>
              <a:t>Pupil Progress documentation </a:t>
            </a:r>
          </a:p>
          <a:p>
            <a:r>
              <a:rPr lang="en-GB" dirty="0" smtClean="0"/>
              <a:t>Google Classroom</a:t>
            </a:r>
          </a:p>
          <a:p>
            <a:r>
              <a:rPr lang="en-GB" dirty="0" smtClean="0"/>
              <a:t>KWDL</a:t>
            </a:r>
            <a:r>
              <a:rPr lang="en-GB" dirty="0" smtClean="0"/>
              <a:t> </a:t>
            </a:r>
            <a:endParaRPr lang="en-GB" dirty="0"/>
          </a:p>
          <a:p>
            <a:r>
              <a:rPr lang="en-GB" dirty="0" smtClean="0"/>
              <a:t>Pupil </a:t>
            </a:r>
            <a:r>
              <a:rPr lang="en-GB" dirty="0"/>
              <a:t>records before and after topics /projects </a:t>
            </a:r>
          </a:p>
          <a:p>
            <a:r>
              <a:rPr lang="en-GB" dirty="0"/>
              <a:t>Reports </a:t>
            </a:r>
          </a:p>
          <a:p>
            <a:r>
              <a:rPr lang="en-GB" dirty="0"/>
              <a:t>ALN documentation (where appropriate) </a:t>
            </a:r>
          </a:p>
          <a:p>
            <a:pPr marL="0" indent="0">
              <a:buNone/>
            </a:pPr>
            <a:endParaRPr lang="en-GB" dirty="0"/>
          </a:p>
          <a:p>
            <a:endParaRPr lang="en-GB" dirty="0"/>
          </a:p>
        </p:txBody>
      </p:sp>
    </p:spTree>
    <p:extLst>
      <p:ext uri="{BB962C8B-B14F-4D97-AF65-F5344CB8AC3E}">
        <p14:creationId xmlns:p14="http://schemas.microsoft.com/office/powerpoint/2010/main" val="879924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0"/>
                                        <p:tgtEl>
                                          <p:spTgt spid="3">
                                            <p:txEl>
                                              <p:pRg st="1" end="1"/>
                                            </p:txEl>
                                          </p:spTgt>
                                        </p:tgtEl>
                                      </p:cBhvr>
                                    </p:animEffect>
                                    <p:anim calcmode="lin" valueType="num">
                                      <p:cBhvr>
                                        <p:cTn id="1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1000"/>
                                        <p:tgtEl>
                                          <p:spTgt spid="3">
                                            <p:txEl>
                                              <p:pRg st="7" end="7"/>
                                            </p:txEl>
                                          </p:spTgt>
                                        </p:tgtEl>
                                      </p:cBhvr>
                                    </p:animEffect>
                                    <p:anim calcmode="lin" valueType="num">
                                      <p:cBhvr>
                                        <p:cTn id="4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fade">
                                      <p:cBhvr>
                                        <p:cTn id="51" dur="1000"/>
                                        <p:tgtEl>
                                          <p:spTgt spid="3">
                                            <p:txEl>
                                              <p:pRg st="8" end="8"/>
                                            </p:txEl>
                                          </p:spTgt>
                                        </p:tgtEl>
                                      </p:cBhvr>
                                    </p:animEffect>
                                    <p:anim calcmode="lin" valueType="num">
                                      <p:cBhvr>
                                        <p:cTn id="5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Effect transition="in" filter="fade">
                                      <p:cBhvr>
                                        <p:cTn id="56" dur="1000"/>
                                        <p:tgtEl>
                                          <p:spTgt spid="3">
                                            <p:txEl>
                                              <p:pRg st="9" end="9"/>
                                            </p:txEl>
                                          </p:spTgt>
                                        </p:tgtEl>
                                      </p:cBhvr>
                                    </p:animEffect>
                                    <p:anim calcmode="lin" valueType="num">
                                      <p:cBhvr>
                                        <p:cTn id="5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Effect transition="in" filter="fade">
                                      <p:cBhvr>
                                        <p:cTn id="61" dur="1000"/>
                                        <p:tgtEl>
                                          <p:spTgt spid="3">
                                            <p:txEl>
                                              <p:pRg st="10" end="10"/>
                                            </p:txEl>
                                          </p:spTgt>
                                        </p:tgtEl>
                                      </p:cBhvr>
                                    </p:animEffect>
                                    <p:anim calcmode="lin" valueType="num">
                                      <p:cBhvr>
                                        <p:cTn id="62"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3">
                                            <p:txEl>
                                              <p:pRg st="11" end="11"/>
                                            </p:txEl>
                                          </p:spTgt>
                                        </p:tgtEl>
                                        <p:attrNameLst>
                                          <p:attrName>style.visibility</p:attrName>
                                        </p:attrNameLst>
                                      </p:cBhvr>
                                      <p:to>
                                        <p:strVal val="visible"/>
                                      </p:to>
                                    </p:set>
                                    <p:animEffect transition="in" filter="fade">
                                      <p:cBhvr>
                                        <p:cTn id="66" dur="1000"/>
                                        <p:tgtEl>
                                          <p:spTgt spid="3">
                                            <p:txEl>
                                              <p:pRg st="11" end="11"/>
                                            </p:txEl>
                                          </p:spTgt>
                                        </p:tgtEl>
                                      </p:cBhvr>
                                    </p:animEffect>
                                    <p:anim calcmode="lin" valueType="num">
                                      <p:cBhvr>
                                        <p:cTn id="67"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8"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3">
                                            <p:txEl>
                                              <p:pRg st="12" end="12"/>
                                            </p:txEl>
                                          </p:spTgt>
                                        </p:tgtEl>
                                        <p:attrNameLst>
                                          <p:attrName>style.visibility</p:attrName>
                                        </p:attrNameLst>
                                      </p:cBhvr>
                                      <p:to>
                                        <p:strVal val="visible"/>
                                      </p:to>
                                    </p:set>
                                    <p:animEffect transition="in" filter="fade">
                                      <p:cBhvr>
                                        <p:cTn id="71" dur="1000"/>
                                        <p:tgtEl>
                                          <p:spTgt spid="3">
                                            <p:txEl>
                                              <p:pRg st="12" end="12"/>
                                            </p:txEl>
                                          </p:spTgt>
                                        </p:tgtEl>
                                      </p:cBhvr>
                                    </p:animEffect>
                                    <p:anim calcmode="lin" valueType="num">
                                      <p:cBhvr>
                                        <p:cTn id="72"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3"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3">
                                            <p:txEl>
                                              <p:pRg st="13" end="13"/>
                                            </p:txEl>
                                          </p:spTgt>
                                        </p:tgtEl>
                                        <p:attrNameLst>
                                          <p:attrName>style.visibility</p:attrName>
                                        </p:attrNameLst>
                                      </p:cBhvr>
                                      <p:to>
                                        <p:strVal val="visible"/>
                                      </p:to>
                                    </p:set>
                                    <p:animEffect transition="in" filter="fade">
                                      <p:cBhvr>
                                        <p:cTn id="76" dur="1000"/>
                                        <p:tgtEl>
                                          <p:spTgt spid="3">
                                            <p:txEl>
                                              <p:pRg st="13" end="13"/>
                                            </p:txEl>
                                          </p:spTgt>
                                        </p:tgtEl>
                                      </p:cBhvr>
                                    </p:animEffect>
                                    <p:anim calcmode="lin" valueType="num">
                                      <p:cBhvr>
                                        <p:cTn id="77"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8"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A0B22-8B68-47AA-B061-0D4F12D64944}"/>
              </a:ext>
            </a:extLst>
          </p:cNvPr>
          <p:cNvSpPr>
            <a:spLocks noGrp="1"/>
          </p:cNvSpPr>
          <p:nvPr>
            <p:ph type="ctrTitle"/>
          </p:nvPr>
        </p:nvSpPr>
        <p:spPr>
          <a:xfrm>
            <a:off x="1524000" y="1122363"/>
            <a:ext cx="9144000" cy="726757"/>
          </a:xfrm>
        </p:spPr>
        <p:txBody>
          <a:bodyPr>
            <a:normAutofit fontScale="90000"/>
          </a:bodyPr>
          <a:lstStyle/>
          <a:p>
            <a:r>
              <a:rPr lang="en-GB" b="1" dirty="0">
                <a:solidFill>
                  <a:srgbClr val="FF0000"/>
                </a:solidFill>
                <a:latin typeface="+mn-lt"/>
              </a:rPr>
              <a:t>Assessment For Learning </a:t>
            </a:r>
          </a:p>
        </p:txBody>
      </p:sp>
      <p:sp>
        <p:nvSpPr>
          <p:cNvPr id="3" name="Subtitle 2">
            <a:extLst>
              <a:ext uri="{FF2B5EF4-FFF2-40B4-BE49-F238E27FC236}">
                <a16:creationId xmlns:a16="http://schemas.microsoft.com/office/drawing/2014/main" id="{729B42C7-6F20-51FB-1577-47A164E012C2}"/>
              </a:ext>
            </a:extLst>
          </p:cNvPr>
          <p:cNvSpPr>
            <a:spLocks noGrp="1"/>
          </p:cNvSpPr>
          <p:nvPr>
            <p:ph type="subTitle" idx="1"/>
          </p:nvPr>
        </p:nvSpPr>
        <p:spPr>
          <a:xfrm>
            <a:off x="477520" y="2092960"/>
            <a:ext cx="11348720" cy="4135120"/>
          </a:xfrm>
        </p:spPr>
        <p:txBody>
          <a:bodyPr/>
          <a:lstStyle/>
          <a:p>
            <a:r>
              <a:rPr lang="en-GB" dirty="0"/>
              <a:t>Assessment For Learning is a bank of teaching strategies used in the classroom to develop better quality thinking and pupils ability to assess their learning. They encourage learners to activate prior knowledge , skills and understanding, determine their approach/success criteria, form logical opinions and make link.</a:t>
            </a:r>
          </a:p>
          <a:p>
            <a:r>
              <a:rPr lang="en-GB" dirty="0"/>
              <a:t>AFL strategies are used to identify learners current  position, take  the learner forward , meet targets and assess  any misconceptions along the way.</a:t>
            </a:r>
          </a:p>
          <a:p>
            <a:r>
              <a:rPr lang="en-GB" dirty="0"/>
              <a:t>AFL </a:t>
            </a:r>
            <a:r>
              <a:rPr lang="en-GB"/>
              <a:t>strategies offer </a:t>
            </a:r>
            <a:r>
              <a:rPr lang="en-GB" dirty="0"/>
              <a:t>rich opportunities to assess pupils’ understanding before , during and after  learning experiences </a:t>
            </a:r>
            <a:r>
              <a:rPr lang="en-GB"/>
              <a:t>take place. </a:t>
            </a:r>
            <a:endParaRPr lang="en-GB" dirty="0"/>
          </a:p>
        </p:txBody>
      </p:sp>
    </p:spTree>
    <p:extLst>
      <p:ext uri="{BB962C8B-B14F-4D97-AF65-F5344CB8AC3E}">
        <p14:creationId xmlns:p14="http://schemas.microsoft.com/office/powerpoint/2010/main" val="2331217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ACF2B-045B-9B9A-F59E-99DA3ACE4538}"/>
              </a:ext>
            </a:extLst>
          </p:cNvPr>
          <p:cNvSpPr>
            <a:spLocks noGrp="1"/>
          </p:cNvSpPr>
          <p:nvPr>
            <p:ph type="ctrTitle"/>
          </p:nvPr>
        </p:nvSpPr>
        <p:spPr>
          <a:xfrm>
            <a:off x="1656080" y="121921"/>
            <a:ext cx="9144000" cy="863600"/>
          </a:xfrm>
        </p:spPr>
        <p:txBody>
          <a:bodyPr>
            <a:normAutofit/>
          </a:bodyPr>
          <a:lstStyle/>
          <a:p>
            <a:r>
              <a:rPr lang="en-GB" sz="5400" b="1" dirty="0">
                <a:solidFill>
                  <a:srgbClr val="FF0000"/>
                </a:solidFill>
                <a:latin typeface="+mn-lt"/>
              </a:rPr>
              <a:t>AFL Strategies </a:t>
            </a:r>
          </a:p>
        </p:txBody>
      </p:sp>
      <p:sp>
        <p:nvSpPr>
          <p:cNvPr id="3" name="Subtitle 2">
            <a:extLst>
              <a:ext uri="{FF2B5EF4-FFF2-40B4-BE49-F238E27FC236}">
                <a16:creationId xmlns:a16="http://schemas.microsoft.com/office/drawing/2014/main" id="{4CB83B37-5708-D7B8-AB2F-8234CF6C29F3}"/>
              </a:ext>
            </a:extLst>
          </p:cNvPr>
          <p:cNvSpPr>
            <a:spLocks noGrp="1"/>
          </p:cNvSpPr>
          <p:nvPr>
            <p:ph type="subTitle" idx="1"/>
          </p:nvPr>
        </p:nvSpPr>
        <p:spPr>
          <a:xfrm>
            <a:off x="233680" y="843280"/>
            <a:ext cx="11663680" cy="5882640"/>
          </a:xfrm>
        </p:spPr>
        <p:txBody>
          <a:bodyPr>
            <a:normAutofit fontScale="47500" lnSpcReduction="20000"/>
          </a:bodyPr>
          <a:lstStyle/>
          <a:p>
            <a:pPr algn="l"/>
            <a:r>
              <a:rPr lang="en-GB" sz="5100" b="1" dirty="0"/>
              <a:t>These offer a  varied and interesting range of tasks enabling children to show their current understanding, encourage learner voice and thinking, as well as evidencing pupil progress . (SEE HOW BOOKLET)</a:t>
            </a:r>
          </a:p>
          <a:p>
            <a:pPr marL="342900" indent="-342900" algn="l">
              <a:buFont typeface="Arial" panose="020B0604020202020204" pitchFamily="34" charset="0"/>
              <a:buChar char="•"/>
            </a:pPr>
            <a:r>
              <a:rPr lang="en-GB" sz="3800" dirty="0"/>
              <a:t>KWL grids</a:t>
            </a:r>
          </a:p>
          <a:p>
            <a:pPr marL="342900" indent="-342900" algn="l">
              <a:buFont typeface="Arial" panose="020B0604020202020204" pitchFamily="34" charset="0"/>
              <a:buChar char="•"/>
            </a:pPr>
            <a:r>
              <a:rPr lang="en-GB" sz="3800" dirty="0"/>
              <a:t>Peer and Self Assessment </a:t>
            </a:r>
          </a:p>
          <a:p>
            <a:pPr marL="342900" indent="-342900" algn="l">
              <a:buFont typeface="Arial" panose="020B0604020202020204" pitchFamily="34" charset="0"/>
              <a:buChar char="•"/>
            </a:pPr>
            <a:r>
              <a:rPr lang="en-GB" sz="3800" dirty="0"/>
              <a:t>Traffic lighting</a:t>
            </a:r>
          </a:p>
          <a:p>
            <a:pPr marL="342900" indent="-342900" algn="l">
              <a:buFont typeface="Arial" panose="020B0604020202020204" pitchFamily="34" charset="0"/>
              <a:buChar char="•"/>
            </a:pPr>
            <a:r>
              <a:rPr lang="en-GB" sz="3800" dirty="0"/>
              <a:t>Shared vocabulary </a:t>
            </a:r>
          </a:p>
          <a:p>
            <a:pPr marL="342900" indent="-342900" algn="l">
              <a:buFont typeface="Arial" panose="020B0604020202020204" pitchFamily="34" charset="0"/>
              <a:buChar char="•"/>
            </a:pPr>
            <a:r>
              <a:rPr lang="en-GB" sz="3800" dirty="0" err="1"/>
              <a:t>QuADS</a:t>
            </a:r>
            <a:r>
              <a:rPr lang="en-GB" sz="3800" dirty="0"/>
              <a:t>  ( questions , answers, details source )</a:t>
            </a:r>
          </a:p>
          <a:p>
            <a:pPr marL="342900" indent="-342900" algn="l">
              <a:buFont typeface="Arial" panose="020B0604020202020204" pitchFamily="34" charset="0"/>
              <a:buChar char="•"/>
            </a:pPr>
            <a:r>
              <a:rPr lang="en-GB" sz="3800" dirty="0"/>
              <a:t>Diamond ranking</a:t>
            </a:r>
          </a:p>
          <a:p>
            <a:pPr marL="342900" indent="-342900" algn="l">
              <a:buFont typeface="Arial" panose="020B0604020202020204" pitchFamily="34" charset="0"/>
              <a:buChar char="•"/>
            </a:pPr>
            <a:r>
              <a:rPr lang="en-GB" sz="3800" dirty="0"/>
              <a:t>Big questions </a:t>
            </a:r>
          </a:p>
          <a:p>
            <a:pPr marL="342900" indent="-342900" algn="l">
              <a:buFont typeface="Arial" panose="020B0604020202020204" pitchFamily="34" charset="0"/>
              <a:buChar char="•"/>
            </a:pPr>
            <a:r>
              <a:rPr lang="en-GB" sz="3800" dirty="0"/>
              <a:t>Thinking time</a:t>
            </a:r>
          </a:p>
          <a:p>
            <a:pPr marL="342900" indent="-342900" algn="l">
              <a:buFont typeface="Arial" panose="020B0604020202020204" pitchFamily="34" charset="0"/>
              <a:buChar char="•"/>
            </a:pPr>
            <a:r>
              <a:rPr lang="en-GB" sz="3800" dirty="0"/>
              <a:t>Talking Partners</a:t>
            </a:r>
          </a:p>
          <a:p>
            <a:pPr marL="342900" indent="-342900" algn="l">
              <a:buFont typeface="Arial" panose="020B0604020202020204" pitchFamily="34" charset="0"/>
              <a:buChar char="•"/>
            </a:pPr>
            <a:r>
              <a:rPr lang="en-GB" sz="3800" dirty="0"/>
              <a:t>Phone a Friend</a:t>
            </a:r>
          </a:p>
          <a:p>
            <a:pPr marL="342900" indent="-342900" algn="l">
              <a:buFont typeface="Arial" panose="020B0604020202020204" pitchFamily="34" charset="0"/>
              <a:buChar char="•"/>
            </a:pPr>
            <a:r>
              <a:rPr lang="en-GB" sz="3800" dirty="0"/>
              <a:t>Think , pair, share  </a:t>
            </a:r>
          </a:p>
          <a:p>
            <a:pPr marL="342900" indent="-342900" algn="l">
              <a:buFont typeface="Arial" panose="020B0604020202020204" pitchFamily="34" charset="0"/>
              <a:buChar char="•"/>
            </a:pPr>
            <a:r>
              <a:rPr lang="en-GB" sz="3800" dirty="0"/>
              <a:t>Choice of Answers </a:t>
            </a:r>
          </a:p>
          <a:p>
            <a:pPr marL="342900" indent="-342900" algn="l">
              <a:buFont typeface="Arial" panose="020B0604020202020204" pitchFamily="34" charset="0"/>
              <a:buChar char="•"/>
            </a:pPr>
            <a:r>
              <a:rPr lang="en-GB" sz="3800" dirty="0"/>
              <a:t>No hands up</a:t>
            </a:r>
          </a:p>
          <a:p>
            <a:pPr marL="342900" indent="-342900" algn="l">
              <a:buFont typeface="Arial" panose="020B0604020202020204" pitchFamily="34" charset="0"/>
              <a:buChar char="•"/>
            </a:pPr>
            <a:r>
              <a:rPr lang="en-GB" sz="3800" dirty="0"/>
              <a:t>Mind maps </a:t>
            </a:r>
          </a:p>
          <a:p>
            <a:pPr marL="342900" indent="-342900" algn="l">
              <a:buFont typeface="Arial" panose="020B0604020202020204" pitchFamily="34" charset="0"/>
              <a:buChar char="•"/>
            </a:pPr>
            <a:r>
              <a:rPr lang="en-GB" sz="3800" dirty="0"/>
              <a:t>Snowball Challenge </a:t>
            </a:r>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endParaRPr lang="en-GB" dirty="0"/>
          </a:p>
        </p:txBody>
      </p:sp>
    </p:spTree>
    <p:extLst>
      <p:ext uri="{BB962C8B-B14F-4D97-AF65-F5344CB8AC3E}">
        <p14:creationId xmlns:p14="http://schemas.microsoft.com/office/powerpoint/2010/main" val="9308059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170</TotalTime>
  <Words>886</Words>
  <Application>Microsoft Office PowerPoint</Application>
  <PresentationFormat>Widescreen</PresentationFormat>
  <Paragraphs>89</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 </vt:lpstr>
      <vt:lpstr>Aim of Assessment </vt:lpstr>
      <vt:lpstr>PowerPoint Presentation</vt:lpstr>
      <vt:lpstr>Summative Assessment </vt:lpstr>
      <vt:lpstr>Formative Assessment </vt:lpstr>
      <vt:lpstr>Evidence Of Assessment </vt:lpstr>
      <vt:lpstr>Assessment For Learning </vt:lpstr>
      <vt:lpstr>AFL Strategies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Inset Day</dc:title>
  <dc:creator>louise davies</dc:creator>
  <cp:lastModifiedBy>Davies, Louise E</cp:lastModifiedBy>
  <cp:revision>11</cp:revision>
  <dcterms:created xsi:type="dcterms:W3CDTF">2022-11-07T13:18:10Z</dcterms:created>
  <dcterms:modified xsi:type="dcterms:W3CDTF">2025-09-02T12:32:58Z</dcterms:modified>
</cp:coreProperties>
</file>